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562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4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7bb617093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7038ce336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3_1#5c9409eb4?pid=42c3bad2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74_1#5c9409eb4.blank?pid=42c3bad2f&amp;color=0,55,96&amp;vpa=44&amp;vtp=1&amp;bbb=1"/>
          <p:cNvSpPr/>
          <p:nvPr/>
        </p:nvSpPr>
        <p:spPr>
          <a:xfrm>
            <a:off x="654526" y="145732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4" name="QB_6_AS.75_1#5c9409eb4?pid=42c3bad2f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adapt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to为固定搭配，意为“适应”。故填to。</a:t>
            </a:r>
            <a:endParaRPr lang="en-US" altLang="zh-CN" sz="1800" dirty="0"/>
          </a:p>
        </p:txBody>
      </p:sp>
      <p:sp>
        <p:nvSpPr>
          <p:cNvPr id="5" name="QB_6_BD.76_1#bf00d5796?pid=42c3bad2f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77_1#bf00d5796.blank?pid=42c3bad2f&amp;color=0,55,96&amp;vpa=45&amp;vtp=1&amp;bbb=1"/>
          <p:cNvSpPr/>
          <p:nvPr/>
        </p:nvSpPr>
        <p:spPr>
          <a:xfrm>
            <a:off x="667226" y="2249868"/>
            <a:ext cx="1001649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Teaching</a:t>
            </a:r>
            <a:endParaRPr lang="en-US" altLang="zh-CN" dirty="0"/>
          </a:p>
        </p:txBody>
      </p:sp>
      <p:sp>
        <p:nvSpPr>
          <p:cNvPr id="7" name="QB_6_AS.78_1#bf00d5796?pid=42c3bad2f&amp;color=0,55,96&amp;vtp=1&amp;bbb=1&amp;hb=1"/>
          <p:cNvSpPr/>
          <p:nvPr/>
        </p:nvSpPr>
        <p:spPr>
          <a:xfrm>
            <a:off x="502920" y="27247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分析句子结构可知，设空处在句中作主语，结合语境可知，此处表示普通的、一般的行为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名词形式作主语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，且设空处位于句首，句首单词首字母需大写。故填Teaching。</a:t>
            </a:r>
            <a:endParaRPr lang="en-US" altLang="zh-CN" dirty="0"/>
          </a:p>
        </p:txBody>
      </p:sp>
      <p:sp>
        <p:nvSpPr>
          <p:cNvPr id="8" name="QB_6_BD.79_1#2a8a2e295?pid=42c3bad2f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9" name="QB_6_AN.80_1#2a8a2e295.blank?pid=42c3bad2f&amp;color=0,55,96&amp;vpa=46&amp;vtp=1&amp;bbb=1"/>
          <p:cNvSpPr/>
          <p:nvPr/>
        </p:nvSpPr>
        <p:spPr>
          <a:xfrm>
            <a:off x="692626" y="3500818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endParaRPr lang="en-US" altLang="zh-CN" dirty="0"/>
          </a:p>
        </p:txBody>
      </p:sp>
      <p:sp>
        <p:nvSpPr>
          <p:cNvPr id="10" name="QB_6_AS.81_1#2a8a2e295?pid=42c3bad2f&amp;color=0,55,96&amp;vtp=1&amp;bbb=1&amp;hb=1"/>
          <p:cNvSpPr/>
          <p:nvPr/>
        </p:nvSpPr>
        <p:spPr>
          <a:xfrm>
            <a:off x="502920" y="39630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a（n）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意为“相当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的”，为固定搭配，且experience的发音以元音音素开头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，应用不定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冠词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an。故填an。</a:t>
            </a:r>
            <a:endParaRPr lang="en-US" altLang="zh-CN" dirty="0"/>
          </a:p>
        </p:txBody>
      </p:sp>
      <p:sp>
        <p:nvSpPr>
          <p:cNvPr id="11" name="QB_6_BD.82_1#05e858473?pid=42c3bad2f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12" name="QB_6_AN.83_1#05e858473.blank?pid=42c3bad2f&amp;color=0,55,96&amp;vpa=47&amp;vtp=1&amp;bbb=1"/>
          <p:cNvSpPr/>
          <p:nvPr/>
        </p:nvSpPr>
        <p:spPr>
          <a:xfrm>
            <a:off x="692626" y="4739068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13" name="QB_6_AS.84_1#05e858473?pid=42c3bad2f&amp;color=0,55,96&amp;vtp=1&amp;bbb=1&amp;hb=1"/>
          <p:cNvSpPr/>
          <p:nvPr/>
        </p:nvSpPr>
        <p:spPr>
          <a:xfrm>
            <a:off x="502920" y="52012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设空处引导非限制性定语从句，从句中缺少主语，且先行词指的是主句的内容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，应用关系代词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引导。故填which。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5_1#b2057284f?pid=42c3bad2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3" name="QB_6_AN.86_1#b2057284f.blank?pid=42c3bad2f&amp;color=0,55,96&amp;vpa=48&amp;vtp=1&amp;bbb=1"/>
          <p:cNvSpPr/>
          <p:nvPr/>
        </p:nvSpPr>
        <p:spPr>
          <a:xfrm>
            <a:off x="641826" y="1457325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satisfied</a:t>
            </a:r>
            <a:endParaRPr lang="en-US" altLang="zh-CN" dirty="0"/>
          </a:p>
        </p:txBody>
      </p:sp>
      <p:sp>
        <p:nvSpPr>
          <p:cNvPr id="4" name="QB_6_AS.87_1#b2057284f?pid=42c3bad2f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分析句子结构可知，此处为形容词作表语，形容人的感受，应用-ed形式的形容词。故填satisfied。</a:t>
            </a:r>
            <a:endParaRPr lang="en-US" altLang="zh-CN" sz="1800" dirty="0"/>
          </a:p>
        </p:txBody>
      </p:sp>
      <p:sp>
        <p:nvSpPr>
          <p:cNvPr id="5" name="QB_6_BD.88_1#183cdb5ba?pid=42c3bad2f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6" name="QB_6_AN.89_1#183cdb5ba.blank?pid=42c3bad2f&amp;color=0,55,96&amp;vpa=49&amp;vtp=1&amp;bbb=1"/>
          <p:cNvSpPr/>
          <p:nvPr/>
        </p:nvSpPr>
        <p:spPr>
          <a:xfrm>
            <a:off x="806926" y="2262568"/>
            <a:ext cx="1284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contribution</a:t>
            </a:r>
            <a:endParaRPr lang="en-US" altLang="zh-CN" dirty="0"/>
          </a:p>
        </p:txBody>
      </p:sp>
      <p:sp>
        <p:nvSpPr>
          <p:cNvPr id="7" name="QB_6_AS.90_1#183cdb5ba?pid=42c3bad2f&amp;color=0,55,96&amp;vtp=1&amp;bbb=1&amp;hb=1"/>
          <p:cNvSpPr/>
          <p:nvPr/>
        </p:nvSpPr>
        <p:spPr>
          <a:xfrm>
            <a:off x="502920" y="27247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设空处在句中作made的宾语，且其前有a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great修饰，应用名词单数形式；根据语境可知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“贡献”。故填contribution。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1_1#aa7bb3283?pid=7038ce336&amp;color=0,55,96&amp;vtp=1&amp;bt=1&amp;bbb=1&amp;hb=1"/>
          <p:cNvSpPr/>
          <p:nvPr/>
        </p:nvSpPr>
        <p:spPr>
          <a:xfrm>
            <a:off x="502920" y="151200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[广东部分学校2024高二联考]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sized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schedule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community.1.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tips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area—or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afield.</a:t>
            </a:r>
            <a:endParaRPr lang="en-US" altLang="zh-CN" dirty="0"/>
          </a:p>
        </p:txBody>
      </p:sp>
      <p:sp>
        <p:nvSpPr>
          <p:cNvPr id="3" name="QM_4_BD.91_2#aa7bb3283?sp=1&amp;pid=7038ce336&amp;color=0,55,96&amp;vtp=1&amp;bbb=1&amp;hb=1"/>
          <p:cNvSpPr/>
          <p:nvPr/>
        </p:nvSpPr>
        <p:spPr>
          <a:xfrm>
            <a:off x="502920" y="2749234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Identify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issues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complementary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（互补的）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instance,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primary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strengthen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connections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interaction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target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housing-insecure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disabilities.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volunteers.3.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lang="en-US" altLang="zh-CN" dirty="0"/>
          </a:p>
        </p:txBody>
      </p:sp>
      <p:sp>
        <p:nvSpPr>
          <p:cNvPr id="4" name="QM_4_AN.92_1#aa7bb3283.blank?pid=7038ce336&amp;color=0,55,96&amp;vpa=50&amp;vtp=1"/>
          <p:cNvSpPr/>
          <p:nvPr/>
        </p:nvSpPr>
        <p:spPr>
          <a:xfrm>
            <a:off x="9694767" y="1900620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5" name="QM_4_AN.93_1#aa7bb3283.blank?pid=7038ce336&amp;color=0,55,96&amp;vpa=51&amp;vtp=1"/>
          <p:cNvSpPr/>
          <p:nvPr/>
        </p:nvSpPr>
        <p:spPr>
          <a:xfrm>
            <a:off x="1111726" y="3137854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6" name="QM_4_AN.94_1#aa7bb3283.blank?pid=7038ce336&amp;color=0,55,96&amp;vpa=52&amp;vtp=1"/>
          <p:cNvSpPr/>
          <p:nvPr/>
        </p:nvSpPr>
        <p:spPr>
          <a:xfrm>
            <a:off x="1689576" y="5631499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5_1#aa7bb3283?sp=1&amp;pid=7038ce336&amp;color=0,55,96&amp;vtp=1&amp;bt=1&amp;bbb=1&amp;hb=1"/>
          <p:cNvSpPr/>
          <p:nvPr/>
        </p:nvSpPr>
        <p:spPr>
          <a:xfrm>
            <a:off x="502920" y="1512000"/>
            <a:ext cx="10570464" cy="4732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involve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affair.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selflessness.4.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engagements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abilities,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schedule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participate—whether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afternoon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highway,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zone.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well-run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aligns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一致）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availability,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objectives,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schedule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frequent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engagement—say,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biweekly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commitment—think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carefully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frequent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unmanageable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workload.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back?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.Don't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chew.</a:t>
            </a:r>
            <a:endParaRPr lang="en-US" altLang="zh-CN" dirty="0"/>
          </a:p>
        </p:txBody>
      </p:sp>
      <p:sp>
        <p:nvSpPr>
          <p:cNvPr id="3" name="QM_4_AN.96_1#aa7bb3283.blank?pid=7038ce336&amp;color=0,55,96&amp;vpa=53&amp;vtp=1"/>
          <p:cNvSpPr/>
          <p:nvPr/>
        </p:nvSpPr>
        <p:spPr>
          <a:xfrm>
            <a:off x="4470876" y="2216723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M_4_AN.97_1#aa7bb3283.blank?pid=7038ce336&amp;color=0,55,96&amp;vpa=54&amp;vtp=1"/>
          <p:cNvSpPr/>
          <p:nvPr/>
        </p:nvSpPr>
        <p:spPr>
          <a:xfrm>
            <a:off x="1124426" y="3321623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8_1#aa7bb3283?pid=7038ce336&amp;color=0,55,96&amp;vtp=1&amp;bt=1&amp;bbb=1"/>
          <p:cNvSpPr/>
          <p:nvPr/>
        </p:nvSpPr>
        <p:spPr>
          <a:xfrm>
            <a:off x="502920" y="150876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process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.Whatever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you.</a:t>
            </a:r>
            <a:endParaRPr lang="en-US" altLang="zh-CN" sz="1800" dirty="0"/>
          </a:p>
        </p:txBody>
      </p:sp>
      <p:sp>
        <p:nvSpPr>
          <p:cNvPr id="3" name="QM_4_EX.99_1#aa7bb3283?pid=7038ce336&amp;color=0,55,96&amp;vtp=1&amp;bbb=1"/>
          <p:cNvSpPr/>
          <p:nvPr/>
        </p:nvSpPr>
        <p:spPr>
          <a:xfrm>
            <a:off x="502920" y="35725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文章主要介绍了如何通过志愿服务来回馈社会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4" name="QB_5_BD.100_1#2730f1add?pid=aa7bb3283&amp;color=0,55,96&amp;vtp=1&amp;bbb=1"/>
          <p:cNvSpPr/>
          <p:nvPr/>
        </p:nvSpPr>
        <p:spPr>
          <a:xfrm>
            <a:off x="502920" y="39783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5" name="QB_5_AN.101_1#2730f1add.blank?pid=aa7bb3283&amp;color=0,55,96&amp;vpa=55&amp;vtp=1"/>
          <p:cNvSpPr/>
          <p:nvPr/>
        </p:nvSpPr>
        <p:spPr>
          <a:xfrm>
            <a:off x="654526" y="3926903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6" name="QB_5_AS.102_1#2730f1add?pid=aa7bb3283&amp;color=0,55,96&amp;vtp=1&amp;bbb=1&amp;hb=1"/>
          <p:cNvSpPr/>
          <p:nvPr/>
        </p:nvSpPr>
        <p:spPr>
          <a:xfrm>
            <a:off x="502920" y="438912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afield.”可知，设空处应在说明找到志愿服务机会的困难，由此引出下文给出的解决方案。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G项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part: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you.”符合语境。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3_1#8fa06ed27?pid=aa7bb3283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04_1#8fa06ed27.blank?pid=aa7bb3283&amp;color=0,55,96&amp;vpa=56&amp;vtp=1"/>
          <p:cNvSpPr/>
          <p:nvPr/>
        </p:nvSpPr>
        <p:spPr>
          <a:xfrm>
            <a:off x="654526" y="14573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5_AS.105_1#8fa06ed27?pid=aa7bb3283&amp;color=0,55,96&amp;vtp=1&amp;bbb=1&amp;hb=1"/>
          <p:cNvSpPr/>
          <p:nvPr/>
        </p:nvSpPr>
        <p:spPr>
          <a:xfrm>
            <a:off x="502920" y="191325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根据本段小标题“Identify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values.”以及下文“Make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issues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complementary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.”可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，设空处应与寻找你的志愿服务中的价值观有关系。A项“What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back?”符合语境。</a:t>
            </a:r>
            <a:endParaRPr lang="en-US" altLang="zh-CN" dirty="0"/>
          </a:p>
        </p:txBody>
      </p:sp>
      <p:sp>
        <p:nvSpPr>
          <p:cNvPr id="5" name="QB_5_BD.106_1#9eaca917e?pid=aa7bb3283&amp;color=0,55,96&amp;vtp=1&amp;bbb=1"/>
          <p:cNvSpPr/>
          <p:nvPr/>
        </p:nvSpPr>
        <p:spPr>
          <a:xfrm>
            <a:off x="502920" y="31528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07_1#9eaca917e.blank?pid=aa7bb3283&amp;color=0,55,96&amp;vpa=57&amp;vtp=1"/>
          <p:cNvSpPr/>
          <p:nvPr/>
        </p:nvSpPr>
        <p:spPr>
          <a:xfrm>
            <a:off x="679926" y="3101403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  <p:sp>
        <p:nvSpPr>
          <p:cNvPr id="7" name="QB_5_AS.108_1#9eaca917e?pid=aa7bb3283&amp;color=0,55,96&amp;vtp=1&amp;bbb=1&amp;hb=1"/>
          <p:cNvSpPr/>
          <p:nvPr/>
        </p:nvSpPr>
        <p:spPr>
          <a:xfrm>
            <a:off x="502920" y="356362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target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housing-insecure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disabilities.Motivations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volunteers.”可知，上文指出志愿服务的动机是各种各样的，设空处为本段最后一句，应总结上文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，说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明志愿服务动机与志愿服务工作之间的关系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。F项“Whatever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help.”符合语境，且其中的motivations呼应上文的motivated及Motivations。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9_1#2e9054124?pid=aa7bb3283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10_1#2e9054124.blank?pid=aa7bb3283&amp;color=0,55,96&amp;vpa=58&amp;vtp=1"/>
          <p:cNvSpPr/>
          <p:nvPr/>
        </p:nvSpPr>
        <p:spPr>
          <a:xfrm>
            <a:off x="654526" y="14573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B_5_AS.111_1#2e9054124?pid=aa7bb3283&amp;color=0,55,96&amp;vtp=1&amp;bbb=1&amp;hb=1"/>
          <p:cNvSpPr/>
          <p:nvPr/>
        </p:nvSpPr>
        <p:spPr>
          <a:xfrm>
            <a:off x="502920" y="191325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selflessness.”可知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，设空处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应承接上文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，继续说明社区服务的好处。D项“It's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.”符合语境，且其中的It指代上文的Community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service。</a:t>
            </a:r>
            <a:endParaRPr lang="en-US" altLang="zh-CN" dirty="0"/>
          </a:p>
        </p:txBody>
      </p:sp>
      <p:sp>
        <p:nvSpPr>
          <p:cNvPr id="5" name="QB_5_BD.112_1#2cc0114fb?pid=aa7bb3283&amp;color=0,55,96&amp;vtp=1&amp;bbb=1"/>
          <p:cNvSpPr/>
          <p:nvPr/>
        </p:nvSpPr>
        <p:spPr>
          <a:xfrm>
            <a:off x="502920" y="31528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13_1#2cc0114fb.blank?pid=aa7bb3283&amp;color=0,55,96&amp;vpa=59&amp;vtp=1"/>
          <p:cNvSpPr/>
          <p:nvPr/>
        </p:nvSpPr>
        <p:spPr>
          <a:xfrm>
            <a:off x="667226" y="3101403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B_5_AS.114_1#2cc0114fb?pid=aa7bb3283&amp;color=0,55,96&amp;vtp=1&amp;bbb=1&amp;hb=1"/>
          <p:cNvSpPr/>
          <p:nvPr/>
        </p:nvSpPr>
        <p:spPr>
          <a:xfrm>
            <a:off x="502920" y="356362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通读本段，尤其是“It's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frequent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unmanageable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workload.”可知，本段的主旨是参加志愿服务要量力而行。B项“Don't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chew.”符合本段主旨，适合作本段的小标题。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e991bb8b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2</a:t>
            </a:r>
            <a:endParaRPr lang="en-US" altLang="zh-CN" sz="5400" dirty="0"/>
          </a:p>
        </p:txBody>
      </p:sp>
      <p:sp>
        <p:nvSpPr>
          <p:cNvPr id="3" name="C_1_BD#de991bb8b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Morals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Virtues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bdf20ca3.fixed?pid=de991bb8b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bbdf20ca3.fixed?pid=de991bb8b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for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Writing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75d2d6aa?pid=7bb61709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2da420279?pid=375d2d6aa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泪水）.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2.It's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（责任）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（损害）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4.Tourism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source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（收入）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（绝望）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workers,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factory.</a:t>
            </a:r>
            <a:endParaRPr lang="en-US" altLang="zh-CN" sz="1800" dirty="0"/>
          </a:p>
        </p:txBody>
      </p:sp>
      <p:sp>
        <p:nvSpPr>
          <p:cNvPr id="4" name="QB_5_AN.2_1#2da420279.blank?pid=375d2d6aa&amp;color=0,55,96&amp;vpa=1&amp;vtp=1&amp;bbb=1"/>
          <p:cNvSpPr/>
          <p:nvPr/>
        </p:nvSpPr>
        <p:spPr>
          <a:xfrm>
            <a:off x="5677376" y="1978145"/>
            <a:ext cx="534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ears</a:t>
            </a:r>
            <a:endParaRPr lang="en-US" altLang="zh-CN" dirty="0"/>
          </a:p>
        </p:txBody>
      </p:sp>
      <p:sp>
        <p:nvSpPr>
          <p:cNvPr id="6" name="QB_5_AN.4_1#2da420279.blank?pid=375d2d6aa&amp;color=0,55,96&amp;vpa=2&amp;vtp=1&amp;bbb=1"/>
          <p:cNvSpPr/>
          <p:nvPr/>
        </p:nvSpPr>
        <p:spPr>
          <a:xfrm>
            <a:off x="3743801" y="2384545"/>
            <a:ext cx="1335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esponsibility</a:t>
            </a:r>
            <a:endParaRPr lang="en-US" altLang="zh-CN" dirty="0"/>
          </a:p>
        </p:txBody>
      </p:sp>
      <p:sp>
        <p:nvSpPr>
          <p:cNvPr id="8" name="QB_5_AN.6_1#2da420279.blank?pid=375d2d6aa&amp;color=0,55,96&amp;vpa=3&amp;vtp=1&amp;bbb=1"/>
          <p:cNvSpPr/>
          <p:nvPr/>
        </p:nvSpPr>
        <p:spPr>
          <a:xfrm>
            <a:off x="4445476" y="2816345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arm</a:t>
            </a:r>
            <a:endParaRPr lang="en-US" altLang="zh-CN" dirty="0"/>
          </a:p>
        </p:txBody>
      </p:sp>
      <p:sp>
        <p:nvSpPr>
          <p:cNvPr id="10" name="QB_5_AN.8_1#2da420279.blank?pid=375d2d6aa&amp;color=0,55,96&amp;vpa=4&amp;vtp=1&amp;bbb=1"/>
          <p:cNvSpPr/>
          <p:nvPr/>
        </p:nvSpPr>
        <p:spPr>
          <a:xfrm>
            <a:off x="3750088" y="3235445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ncome</a:t>
            </a:r>
            <a:endParaRPr lang="en-US" altLang="zh-CN" dirty="0"/>
          </a:p>
        </p:txBody>
      </p:sp>
      <p:sp>
        <p:nvSpPr>
          <p:cNvPr id="12" name="QB_5_AN.10_1#2da420279.blank?pid=375d2d6aa&amp;color=0,55,96&amp;vpa=5&amp;vtp=1&amp;bbb=1"/>
          <p:cNvSpPr/>
          <p:nvPr/>
        </p:nvSpPr>
        <p:spPr>
          <a:xfrm>
            <a:off x="1552988" y="3620890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espair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1d7bee20?pid=7bb617093&amp;color=0,55,96&amp;vtp=1&amp;bt=1&amp;bbb=1"/>
          <p:cNvSpPr/>
          <p:nvPr/>
        </p:nvSpPr>
        <p:spPr>
          <a:xfrm>
            <a:off x="502920" y="1508760"/>
            <a:ext cx="10570464" cy="42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ce710095d?pid=71d7bee20&amp;color=0,55,96&amp;vtp=1&amp;bbb=1"/>
          <p:cNvSpPr/>
          <p:nvPr/>
        </p:nvSpPr>
        <p:spPr>
          <a:xfrm>
            <a:off x="502920" y="198065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（tear）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pieces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bin.</a:t>
            </a:r>
            <a:endParaRPr lang="en-US" altLang="zh-CN" sz="1800" dirty="0"/>
          </a:p>
        </p:txBody>
      </p:sp>
      <p:sp>
        <p:nvSpPr>
          <p:cNvPr id="4" name="QB_5_AN.12_1#ce710095d.blank?pid=71d7bee20&amp;color=0,55,96&amp;vpa=6&amp;vtp=1&amp;bbb=1"/>
          <p:cNvSpPr/>
          <p:nvPr/>
        </p:nvSpPr>
        <p:spPr>
          <a:xfrm>
            <a:off x="1137126" y="1936137"/>
            <a:ext cx="522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tore</a:t>
            </a:r>
            <a:endParaRPr lang="en-US" altLang="zh-CN" dirty="0"/>
          </a:p>
        </p:txBody>
      </p:sp>
      <p:sp>
        <p:nvSpPr>
          <p:cNvPr id="5" name="QB_5_AS.13_1#ce710095d?pid=71d7bee20&amp;color=0,55,96&amp;vtp=1&amp;bbb=1"/>
          <p:cNvSpPr/>
          <p:nvPr/>
        </p:nvSpPr>
        <p:spPr>
          <a:xfrm>
            <a:off x="502920" y="237083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设空处与threw并列作谓语，时态应保持一致，应用一般过去时。</a:t>
            </a:r>
            <a:endParaRPr lang="en-US" altLang="zh-CN" sz="1800" dirty="0"/>
          </a:p>
        </p:txBody>
      </p:sp>
      <p:sp>
        <p:nvSpPr>
          <p:cNvPr id="6" name="QB_5_BD.14_1#b1c3ec76a?sp=1&amp;pid=71d7bee20&amp;color=0,55,96&amp;vtp=1&amp;bbb=1"/>
          <p:cNvSpPr/>
          <p:nvPr/>
        </p:nvSpPr>
        <p:spPr>
          <a:xfrm>
            <a:off x="502920" y="2757613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released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announcement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7" name="QB_5_AN.15_1#b1c3ec76a.blank?pid=71d7bee20&amp;color=0,55,96&amp;vpa=7&amp;vtp=1&amp;bbb=1"/>
          <p:cNvSpPr/>
          <p:nvPr/>
        </p:nvSpPr>
        <p:spPr>
          <a:xfrm>
            <a:off x="5067776" y="3106799"/>
            <a:ext cx="6746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endParaRPr lang="en-US" altLang="zh-CN" dirty="0"/>
          </a:p>
        </p:txBody>
      </p:sp>
      <p:sp>
        <p:nvSpPr>
          <p:cNvPr id="8" name="QB_5_AS.16_1#b1c3ec76a?pid=71d7bee20&amp;color=0,55,96&amp;vtp=1&amp;bbb=1"/>
          <p:cNvSpPr/>
          <p:nvPr/>
        </p:nvSpPr>
        <p:spPr>
          <a:xfrm>
            <a:off x="502920" y="3543298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down为固定搭配，意为“拆毁；拆除（建筑物、墙等）”。</a:t>
            </a:r>
            <a:endParaRPr lang="en-US" altLang="zh-CN" sz="1800" dirty="0"/>
          </a:p>
        </p:txBody>
      </p:sp>
      <p:sp>
        <p:nvSpPr>
          <p:cNvPr id="9" name="QB_5_BD.17_1#251f0596c?pid=71d7bee20&amp;color=0,55,96&amp;vtp=1&amp;bbb=1"/>
          <p:cNvSpPr/>
          <p:nvPr/>
        </p:nvSpPr>
        <p:spPr>
          <a:xfrm>
            <a:off x="502920" y="3930584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responsible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shortages.</a:t>
            </a:r>
            <a:endParaRPr lang="en-US" altLang="zh-CN" sz="1800" dirty="0"/>
          </a:p>
        </p:txBody>
      </p:sp>
      <p:sp>
        <p:nvSpPr>
          <p:cNvPr id="10" name="QB_5_AN.18_1#251f0596c.blank?pid=71d7bee20&amp;color=0,55,96&amp;vpa=8&amp;vtp=1&amp;bbb=1"/>
          <p:cNvSpPr/>
          <p:nvPr/>
        </p:nvSpPr>
        <p:spPr>
          <a:xfrm>
            <a:off x="4083526" y="3886070"/>
            <a:ext cx="4333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11" name="QB_5_AS.19_1#251f0596c?pid=71d7bee20&amp;color=0,55,96&amp;vtp=1&amp;bbb=1"/>
          <p:cNvSpPr/>
          <p:nvPr/>
        </p:nvSpPr>
        <p:spPr>
          <a:xfrm>
            <a:off x="502920" y="431787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responsible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负责；是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的原因”。</a:t>
            </a:r>
            <a:endParaRPr lang="en-US" altLang="zh-CN" sz="1800" dirty="0"/>
          </a:p>
        </p:txBody>
      </p:sp>
      <p:sp>
        <p:nvSpPr>
          <p:cNvPr id="12" name="QB_5_BD.20_1#65fa91fc3?pid=71d7bee20&amp;color=0,55,96&amp;vtp=1&amp;bbb=1"/>
          <p:cNvSpPr/>
          <p:nvPr/>
        </p:nvSpPr>
        <p:spPr>
          <a:xfrm>
            <a:off x="502920" y="4705156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4.Spending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（harm）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health.</a:t>
            </a:r>
            <a:endParaRPr lang="en-US" altLang="zh-CN" sz="1800" dirty="0"/>
          </a:p>
        </p:txBody>
      </p:sp>
      <p:sp>
        <p:nvSpPr>
          <p:cNvPr id="13" name="QB_5_AN.21_1#65fa91fc3.blank?pid=71d7bee20&amp;color=0,55,96&amp;vpa=9&amp;vtp=1&amp;bbb=1"/>
          <p:cNvSpPr/>
          <p:nvPr/>
        </p:nvSpPr>
        <p:spPr>
          <a:xfrm>
            <a:off x="5023326" y="4660642"/>
            <a:ext cx="8905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harmful</a:t>
            </a:r>
            <a:endParaRPr lang="en-US" altLang="zh-CN" dirty="0"/>
          </a:p>
        </p:txBody>
      </p:sp>
      <p:sp>
        <p:nvSpPr>
          <p:cNvPr id="14" name="QB_5_AS.22_1#65fa91fc3?pid=71d7bee20&amp;color=0,55,96&amp;vtp=1&amp;bbb=1"/>
          <p:cNvSpPr/>
          <p:nvPr/>
        </p:nvSpPr>
        <p:spPr>
          <a:xfrm>
            <a:off x="502920" y="5092442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句意为：花太多时间上网对你的健康有害。</a:t>
            </a:r>
            <a:endParaRPr lang="en-US" altLang="zh-CN" sz="1800" dirty="0"/>
          </a:p>
        </p:txBody>
      </p:sp>
      <p:sp>
        <p:nvSpPr>
          <p:cNvPr id="15" name="QB_5_BD.23_1#bd3467958?pid=71d7bee20&amp;color=0,55,96&amp;vtp=1&amp;bbb=1"/>
          <p:cNvSpPr/>
          <p:nvPr/>
        </p:nvSpPr>
        <p:spPr>
          <a:xfrm>
            <a:off x="502920" y="5479728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health.</a:t>
            </a:r>
            <a:endParaRPr lang="en-US" altLang="zh-CN" sz="1800" dirty="0"/>
          </a:p>
        </p:txBody>
      </p:sp>
      <p:sp>
        <p:nvSpPr>
          <p:cNvPr id="16" name="QB_5_AN.24_1#bd3467958.blank?pid=71d7bee20&amp;color=0,55,96&amp;vpa=10&amp;vtp=1&amp;bbb=1"/>
          <p:cNvSpPr/>
          <p:nvPr/>
        </p:nvSpPr>
        <p:spPr>
          <a:xfrm>
            <a:off x="4997926" y="5435214"/>
            <a:ext cx="3444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7" name="QB_5_AS.25_1#bd3467958?pid=71d7bee20&amp;color=0,55,96&amp;vtp=1&amp;bbb=1"/>
          <p:cNvSpPr/>
          <p:nvPr/>
        </p:nvSpPr>
        <p:spPr>
          <a:xfrm>
            <a:off x="502920" y="5867014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有害；损害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ed864e19?pid=7bb61709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6_1#2a7ac9a86?sp=1&amp;pid=2ed864e19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1.天气不错，我们决定出去散散步。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walk.</a:t>
            </a:r>
            <a:endParaRPr lang="en-US" altLang="zh-CN" sz="1800" dirty="0"/>
          </a:p>
        </p:txBody>
      </p:sp>
      <p:sp>
        <p:nvSpPr>
          <p:cNvPr id="4" name="QB_5_AN.27_1#2a7ac9a86.blank?pid=2ed864e19&amp;color=0,55,96&amp;vpa=11&amp;vtp=1&amp;bbb=1"/>
          <p:cNvSpPr/>
          <p:nvPr/>
        </p:nvSpPr>
        <p:spPr>
          <a:xfrm>
            <a:off x="508476" y="2376290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5" name="QB_5_AN.28_1#2a7ac9a86.blank?pid=2ed864e19&amp;color=0,55,96&amp;vpa=12&amp;vtp=1&amp;bbb=1"/>
          <p:cNvSpPr/>
          <p:nvPr/>
        </p:nvSpPr>
        <p:spPr>
          <a:xfrm>
            <a:off x="1181576" y="2376290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weather</a:t>
            </a:r>
            <a:endParaRPr lang="en-US" altLang="zh-CN" dirty="0"/>
          </a:p>
        </p:txBody>
      </p:sp>
      <p:sp>
        <p:nvSpPr>
          <p:cNvPr id="6" name="QB_5_AN.29_1#2a7ac9a86.blank?pid=2ed864e19&amp;color=0,55,96&amp;vpa=13&amp;vtp=1&amp;bbb=1"/>
          <p:cNvSpPr/>
          <p:nvPr/>
        </p:nvSpPr>
        <p:spPr>
          <a:xfrm>
            <a:off x="2197576" y="236359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endParaRPr lang="en-US" altLang="zh-CN" dirty="0"/>
          </a:p>
        </p:txBody>
      </p:sp>
      <p:sp>
        <p:nvSpPr>
          <p:cNvPr id="7" name="QB_5_BD.30_1#427a9e292?sp=1&amp;pid=2ed864e19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2.音乐很大声，我无法专心工作。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concentrate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work.</a:t>
            </a:r>
            <a:endParaRPr lang="en-US" altLang="zh-CN" sz="1800" dirty="0"/>
          </a:p>
        </p:txBody>
      </p:sp>
      <p:sp>
        <p:nvSpPr>
          <p:cNvPr id="8" name="QB_5_AN.31_1#427a9e292.blank?pid=2ed864e19&amp;color=0,55,96&amp;vpa=14&amp;vtp=1&amp;bbb=1"/>
          <p:cNvSpPr/>
          <p:nvPr/>
        </p:nvSpPr>
        <p:spPr>
          <a:xfrm>
            <a:off x="508476" y="3197224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9" name="QB_5_AN.32_1#427a9e292.blank?pid=2ed864e19&amp;color=0,55,96&amp;vpa=15&amp;vtp=1&amp;bbb=1"/>
          <p:cNvSpPr/>
          <p:nvPr/>
        </p:nvSpPr>
        <p:spPr>
          <a:xfrm>
            <a:off x="1206976" y="3197224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endParaRPr lang="en-US" altLang="zh-CN" dirty="0"/>
          </a:p>
        </p:txBody>
      </p:sp>
      <p:sp>
        <p:nvSpPr>
          <p:cNvPr id="10" name="QB_5_AN.33_1#427a9e292.blank?pid=2ed864e19&amp;color=0,55,96&amp;vpa=16&amp;vtp=1&amp;bbb=1"/>
          <p:cNvSpPr/>
          <p:nvPr/>
        </p:nvSpPr>
        <p:spPr>
          <a:xfrm>
            <a:off x="2083276" y="3197224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loud</a:t>
            </a:r>
            <a:endParaRPr lang="en-US" altLang="zh-CN" dirty="0"/>
          </a:p>
        </p:txBody>
      </p:sp>
      <p:sp>
        <p:nvSpPr>
          <p:cNvPr id="11" name="QB_5_BD.34_1#72b186ed2?sp=1&amp;pid=2ed864e19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3.考虑到所有因素，他的工作做得很好。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verything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done.</a:t>
            </a:r>
            <a:endParaRPr lang="en-US" altLang="zh-CN" sz="1800" dirty="0"/>
          </a:p>
        </p:txBody>
      </p:sp>
      <p:sp>
        <p:nvSpPr>
          <p:cNvPr id="12" name="QB_5_AN.35_1#72b186ed2.blank?pid=2ed864e19&amp;color=0,55,96&amp;vpa=17&amp;vtp=1&amp;bbb=1"/>
          <p:cNvSpPr/>
          <p:nvPr/>
        </p:nvSpPr>
        <p:spPr>
          <a:xfrm>
            <a:off x="1626076" y="401701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endParaRPr lang="en-US" altLang="zh-CN" dirty="0"/>
          </a:p>
        </p:txBody>
      </p:sp>
      <p:sp>
        <p:nvSpPr>
          <p:cNvPr id="13" name="QB_5_AN.36_1#72b186ed2.blank?pid=2ed864e19&amp;color=0,55,96&amp;vpa=18&amp;vtp=1&amp;bbb=1"/>
          <p:cNvSpPr/>
          <p:nvPr/>
        </p:nvSpPr>
        <p:spPr>
          <a:xfrm>
            <a:off x="2438876" y="4017010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endParaRPr lang="en-US" altLang="zh-CN" dirty="0"/>
          </a:p>
        </p:txBody>
      </p:sp>
      <p:sp>
        <p:nvSpPr>
          <p:cNvPr id="14" name="QB_5_AN.37_1#72b186ed2.blank?pid=2ed864e19&amp;color=0,55,96&amp;vpa=19&amp;vtp=1&amp;bbb=1"/>
          <p:cNvSpPr/>
          <p:nvPr/>
        </p:nvSpPr>
        <p:spPr>
          <a:xfrm>
            <a:off x="3099276" y="4017010"/>
            <a:ext cx="217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consideration/account</a:t>
            </a:r>
            <a:endParaRPr lang="en-US" altLang="zh-CN" dirty="0"/>
          </a:p>
        </p:txBody>
      </p:sp>
      <p:sp>
        <p:nvSpPr>
          <p:cNvPr id="15" name="QB_5_BD.38_1#ea9bbf518?sp=1&amp;pid=2ed864e19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4.以前是沙漠的地方盖起了一幢高楼。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desert.</a:t>
            </a:r>
            <a:endParaRPr lang="en-US" altLang="zh-CN" sz="1800" dirty="0"/>
          </a:p>
        </p:txBody>
      </p:sp>
      <p:sp>
        <p:nvSpPr>
          <p:cNvPr id="16" name="QB_5_AN.39_1#ea9bbf518.blank?pid=2ed864e19&amp;color=0,55,96&amp;vpa=20&amp;vtp=1&amp;bbb=1"/>
          <p:cNvSpPr/>
          <p:nvPr/>
        </p:nvSpPr>
        <p:spPr>
          <a:xfrm>
            <a:off x="4369276" y="483679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endParaRPr lang="en-US" altLang="zh-CN" dirty="0"/>
          </a:p>
        </p:txBody>
      </p:sp>
      <p:sp>
        <p:nvSpPr>
          <p:cNvPr id="17" name="QB_5_AN.40_1#ea9bbf518.blank?pid=2ed864e19&amp;color=0,55,96&amp;vpa=21&amp;vtp=1&amp;bbb=1"/>
          <p:cNvSpPr/>
          <p:nvPr/>
        </p:nvSpPr>
        <p:spPr>
          <a:xfrm>
            <a:off x="5270976" y="483679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endParaRPr lang="en-US" altLang="zh-CN" dirty="0"/>
          </a:p>
        </p:txBody>
      </p:sp>
      <p:sp>
        <p:nvSpPr>
          <p:cNvPr id="18" name="QB_5_AN.41_1#ea9bbf518.blank?pid=2ed864e19&amp;color=0,55,96&amp;vpa=22&amp;vtp=1&amp;bbb=1"/>
          <p:cNvSpPr/>
          <p:nvPr/>
        </p:nvSpPr>
        <p:spPr>
          <a:xfrm>
            <a:off x="6032976" y="4836795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endParaRPr lang="en-US" altLang="zh-CN" dirty="0"/>
          </a:p>
        </p:txBody>
      </p:sp>
      <p:sp>
        <p:nvSpPr>
          <p:cNvPr id="19" name="QB_5_AN.42_1#ea9bbf518.blank?pid=2ed864e19&amp;color=0,55,96&amp;vpa=23&amp;vtp=1&amp;bbb=1"/>
          <p:cNvSpPr/>
          <p:nvPr/>
        </p:nvSpPr>
        <p:spPr>
          <a:xfrm>
            <a:off x="6731475" y="483679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0" name="QB_5_AN.43_1#ea9bbf518.blank?pid=2ed864e19&amp;color=0,55,96&amp;vpa=24&amp;vtp=1&amp;bbb=1"/>
          <p:cNvSpPr/>
          <p:nvPr/>
        </p:nvSpPr>
        <p:spPr>
          <a:xfrm>
            <a:off x="7226775" y="4836795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21" name="QB_5_BD.44_1#a5c9c9bae?sp=1&amp;pid=2ed864e19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5.医生建议我在空气更新鲜的地方生活。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22" name="QB_5_AN.45_1#a5c9c9bae.blank?pid=2ed864e19&amp;color=0,55,96&amp;vpa=25&amp;vtp=1&amp;bbb=1"/>
          <p:cNvSpPr/>
          <p:nvPr/>
        </p:nvSpPr>
        <p:spPr>
          <a:xfrm>
            <a:off x="3645376" y="5656580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endParaRPr lang="en-US" altLang="zh-CN" dirty="0"/>
          </a:p>
        </p:txBody>
      </p:sp>
      <p:sp>
        <p:nvSpPr>
          <p:cNvPr id="23" name="QB_5_AN.46_1#a5c9c9bae.blank?pid=2ed864e19&amp;color=0,55,96&amp;vpa=26&amp;vtp=1&amp;bbb=1"/>
          <p:cNvSpPr/>
          <p:nvPr/>
        </p:nvSpPr>
        <p:spPr>
          <a:xfrm>
            <a:off x="4521676" y="565658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24" name="QB_5_AN.47_1#a5c9c9bae.blank?pid=2ed864e19&amp;color=0,55,96&amp;vpa=27&amp;vtp=1&amp;bbb=1"/>
          <p:cNvSpPr/>
          <p:nvPr/>
        </p:nvSpPr>
        <p:spPr>
          <a:xfrm>
            <a:off x="5118576" y="5656580"/>
            <a:ext cx="407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</a:t>
            </a:r>
            <a:endParaRPr lang="en-US" altLang="zh-CN" dirty="0"/>
          </a:p>
        </p:txBody>
      </p:sp>
      <p:sp>
        <p:nvSpPr>
          <p:cNvPr id="25" name="QB_5_AN.48_1#a5c9c9bae.blank?pid=2ed864e19&amp;color=0,55,96&amp;vpa=28&amp;vtp=1&amp;bbb=1"/>
          <p:cNvSpPr/>
          <p:nvPr/>
        </p:nvSpPr>
        <p:spPr>
          <a:xfrm>
            <a:off x="5677376" y="565658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26" name="QB_5_AN.49_1#a5c9c9bae.blank?pid=2ed864e19&amp;color=0,55,96&amp;vpa=29&amp;vtp=1&amp;bbb=1"/>
          <p:cNvSpPr/>
          <p:nvPr/>
        </p:nvSpPr>
        <p:spPr>
          <a:xfrm>
            <a:off x="6121876" y="5656580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fresher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eea35f89?pid=7bb617093&amp;color=0,55,96&amp;vtp=1&amp;bt=1&amp;bbb=1"/>
          <p:cNvSpPr/>
          <p:nvPr/>
        </p:nvSpPr>
        <p:spPr>
          <a:xfrm>
            <a:off x="502920" y="1508760"/>
            <a:ext cx="10570464" cy="3815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四、语法填空。</a:t>
            </a:r>
            <a:endParaRPr lang="en-US" altLang="zh-CN" sz="2200" dirty="0"/>
          </a:p>
        </p:txBody>
      </p:sp>
      <p:sp>
        <p:nvSpPr>
          <p:cNvPr id="3" name="QM_5_BD.50_1#42c3bad2f?sp=1&amp;pid=4eea35f89&amp;color=0,55,96&amp;vtp=1&amp;bbb=1&amp;hb=1"/>
          <p:cNvSpPr/>
          <p:nvPr/>
        </p:nvSpPr>
        <p:spPr>
          <a:xfrm>
            <a:off x="502920" y="1935247"/>
            <a:ext cx="10570464" cy="2703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Zhang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certificate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graduation.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（independent）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conditions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adapt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（teach）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Guizhou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him.</a:t>
            </a:r>
            <a:endParaRPr lang="en-US" altLang="zh-CN" dirty="0"/>
          </a:p>
        </p:txBody>
      </p:sp>
      <p:sp>
        <p:nvSpPr>
          <p:cNvPr id="4" name="QM_5_BD.50_2#42c3bad2f?sp=1&amp;pid=4eea35f89&amp;color=0,55,96&amp;vtp=1&amp;bbb=1&amp;hb=1"/>
          <p:cNvSpPr/>
          <p:nvPr/>
        </p:nvSpPr>
        <p:spPr>
          <a:xfrm>
            <a:off x="502920" y="4646739"/>
            <a:ext cx="10570464" cy="1675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healthier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livelier,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Zhang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introduced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subjects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attractive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Zhang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（satisfy）.Besides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Zhang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（contribute）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villagers.</a:t>
            </a:r>
            <a:endParaRPr lang="en-US" altLang="zh-CN" dirty="0"/>
          </a:p>
        </p:txBody>
      </p:sp>
      <p:sp>
        <p:nvSpPr>
          <p:cNvPr id="5" name="QM_5_AN.51_1#42c3bad2f.blank?pid=4eea35f89&amp;color=0,55,96&amp;vpa=30&amp;vtp=1&amp;bbb=1"/>
          <p:cNvSpPr/>
          <p:nvPr/>
        </p:nvSpPr>
        <p:spPr>
          <a:xfrm>
            <a:off x="9304749" y="1889908"/>
            <a:ext cx="13731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</a:t>
            </a:r>
            <a:endParaRPr lang="en-US" altLang="zh-CN" dirty="0"/>
          </a:p>
        </p:txBody>
      </p:sp>
      <p:sp>
        <p:nvSpPr>
          <p:cNvPr id="6" name="QM_5_AN.52_1#42c3bad2f.blank?pid=4eea35f89&amp;color=0,55,96&amp;vpa=31&amp;vtp=1&amp;bbb=1"/>
          <p:cNvSpPr/>
          <p:nvPr/>
        </p:nvSpPr>
        <p:spPr>
          <a:xfrm>
            <a:off x="654526" y="2588408"/>
            <a:ext cx="6746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7" name="QM_5_AN.53_1#42c3bad2f.blank?pid=4eea35f89&amp;color=0,55,96&amp;vpa=32&amp;vtp=1&amp;bbb=1"/>
          <p:cNvSpPr/>
          <p:nvPr/>
        </p:nvSpPr>
        <p:spPr>
          <a:xfrm>
            <a:off x="2826226" y="2918608"/>
            <a:ext cx="14620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independently</a:t>
            </a:r>
            <a:endParaRPr lang="en-US" altLang="zh-CN" dirty="0"/>
          </a:p>
        </p:txBody>
      </p:sp>
      <p:sp>
        <p:nvSpPr>
          <p:cNvPr id="8" name="QM_5_AN.54_1#42c3bad2f.blank?pid=4eea35f89&amp;color=0,55,96&amp;vpa=33&amp;vtp=1&amp;bbb=1"/>
          <p:cNvSpPr/>
          <p:nvPr/>
        </p:nvSpPr>
        <p:spPr>
          <a:xfrm>
            <a:off x="10230325" y="3274208"/>
            <a:ext cx="4968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9" name="QM_5_AN.55_1#42c3bad2f.blank?pid=4eea35f89&amp;color=0,55,96&amp;vpa=34&amp;vtp=1&amp;bbb=1"/>
          <p:cNvSpPr/>
          <p:nvPr/>
        </p:nvSpPr>
        <p:spPr>
          <a:xfrm>
            <a:off x="3854926" y="3960008"/>
            <a:ext cx="3444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0" name="QM_5_AN.56_1#42c3bad2f.blank?pid=4eea35f89&amp;color=0,55,96&amp;vpa=35&amp;vtp=1&amp;bbb=1"/>
          <p:cNvSpPr/>
          <p:nvPr/>
        </p:nvSpPr>
        <p:spPr>
          <a:xfrm>
            <a:off x="6572726" y="3947308"/>
            <a:ext cx="1001649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Teaching</a:t>
            </a:r>
            <a:endParaRPr lang="en-US" altLang="zh-CN" dirty="0"/>
          </a:p>
        </p:txBody>
      </p:sp>
      <p:sp>
        <p:nvSpPr>
          <p:cNvPr id="11" name="QM_5_AN.57_1#42c3bad2f.blank?pid=4eea35f89&amp;color=0,55,96&amp;vpa=36&amp;vtp=1&amp;bbb=1"/>
          <p:cNvSpPr/>
          <p:nvPr/>
        </p:nvSpPr>
        <p:spPr>
          <a:xfrm>
            <a:off x="2229326" y="4291986"/>
            <a:ext cx="3825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endParaRPr lang="en-US" altLang="zh-CN" dirty="0"/>
          </a:p>
        </p:txBody>
      </p:sp>
      <p:sp>
        <p:nvSpPr>
          <p:cNvPr id="12" name="QM_5_AN.58_1#42c3bad2f.blank?pid=4eea35f89&amp;color=0,55,96&amp;vpa=37&amp;vtp=1&amp;bbb=1"/>
          <p:cNvSpPr/>
          <p:nvPr/>
        </p:nvSpPr>
        <p:spPr>
          <a:xfrm>
            <a:off x="9665175" y="4957000"/>
            <a:ext cx="7254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13" name="QM_5_AN.59_1#42c3bad2f.blank?pid=4eea35f89&amp;color=0,55,96&amp;vpa=38&amp;vtp=1&amp;bbb=1"/>
          <p:cNvSpPr/>
          <p:nvPr/>
        </p:nvSpPr>
        <p:spPr>
          <a:xfrm>
            <a:off x="3021362" y="5299900"/>
            <a:ext cx="9286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satisfied</a:t>
            </a:r>
            <a:endParaRPr lang="en-US" altLang="zh-CN" dirty="0"/>
          </a:p>
        </p:txBody>
      </p:sp>
      <p:sp>
        <p:nvSpPr>
          <p:cNvPr id="14" name="QM_5_AN.60_1#42c3bad2f.blank?pid=4eea35f89&amp;color=0,55,96&amp;vpa=39&amp;vtp=1&amp;bbb=1"/>
          <p:cNvSpPr/>
          <p:nvPr/>
        </p:nvSpPr>
        <p:spPr>
          <a:xfrm>
            <a:off x="3378676" y="5642800"/>
            <a:ext cx="1284288" cy="296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contribution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1_1#21eadcb3d?pid=42c3bad2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3" name="QB_6_AN.62_1#21eadcb3d.blank?pid=42c3bad2f&amp;color=0,55,96&amp;vpa=40&amp;vtp=1&amp;bbb=1"/>
          <p:cNvSpPr/>
          <p:nvPr/>
        </p:nvSpPr>
        <p:spPr>
          <a:xfrm>
            <a:off x="654526" y="1444625"/>
            <a:ext cx="1373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</a:t>
            </a:r>
            <a:endParaRPr lang="en-US" altLang="zh-CN" dirty="0"/>
          </a:p>
        </p:txBody>
      </p:sp>
      <p:sp>
        <p:nvSpPr>
          <p:cNvPr id="4" name="QB_6_AS.63_1#21eadcb3d?pid=42c3bad2f&amp;color=0,55,96&amp;vtp=1&amp;bbb=1&amp;hb=1"/>
          <p:cNvSpPr/>
          <p:nvPr/>
        </p:nvSpPr>
        <p:spPr>
          <a:xfrm>
            <a:off x="502920" y="191325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分析句子结构可知，设空处在句中作谓语，根据语境可知，此处描述张天的经历，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应用一般过去时，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inspire与句子主语He之间为被动关系，应用被动语态；句子主语为第三人称单数，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谓语应用单数形式。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故填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inspired。</a:t>
            </a:r>
            <a:endParaRPr lang="en-US" altLang="zh-CN" dirty="0"/>
          </a:p>
        </p:txBody>
      </p:sp>
      <p:sp>
        <p:nvSpPr>
          <p:cNvPr id="5" name="QB_6_BD.64_1#124452d6d?pid=42c3bad2f&amp;color=0,55,96&amp;vtp=1&amp;bbb=1"/>
          <p:cNvSpPr/>
          <p:nvPr/>
        </p:nvSpPr>
        <p:spPr>
          <a:xfrm>
            <a:off x="502920" y="31528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6" name="QB_6_AN.65_1#124452d6d.blank?pid=42c3bad2f&amp;color=0,55,96&amp;vpa=41&amp;vtp=1&amp;bbb=1"/>
          <p:cNvSpPr/>
          <p:nvPr/>
        </p:nvSpPr>
        <p:spPr>
          <a:xfrm>
            <a:off x="654526" y="3101403"/>
            <a:ext cx="674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7" name="QB_6_AS.66_1#124452d6d?pid=42c3bad2f&amp;color=0,55,96&amp;vtp=1&amp;bbb=1"/>
          <p:cNvSpPr/>
          <p:nvPr/>
        </p:nvSpPr>
        <p:spPr>
          <a:xfrm>
            <a:off x="502920" y="35586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sth为固定搭配，意为“申请做某事”。故填to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be。</a:t>
            </a:r>
            <a:endParaRPr lang="en-US" altLang="zh-CN" sz="1800" dirty="0"/>
          </a:p>
        </p:txBody>
      </p:sp>
      <p:sp>
        <p:nvSpPr>
          <p:cNvPr id="8" name="QB_6_BD.67_1#3db536dd3?pid=42c3bad2f&amp;color=0,55,96&amp;vtp=1&amp;bbb=1"/>
          <p:cNvSpPr/>
          <p:nvPr/>
        </p:nvSpPr>
        <p:spPr>
          <a:xfrm>
            <a:off x="502920" y="39643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endParaRPr lang="en-US" altLang="zh-CN" sz="1800" dirty="0"/>
          </a:p>
        </p:txBody>
      </p:sp>
      <p:sp>
        <p:nvSpPr>
          <p:cNvPr id="9" name="QB_6_AN.68_1#3db536dd3.blank?pid=42c3bad2f&amp;color=0,55,96&amp;vpa=42&amp;vtp=1&amp;bbb=1"/>
          <p:cNvSpPr/>
          <p:nvPr/>
        </p:nvSpPr>
        <p:spPr>
          <a:xfrm>
            <a:off x="667226" y="3900233"/>
            <a:ext cx="1462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independently</a:t>
            </a:r>
            <a:endParaRPr lang="en-US" altLang="zh-CN" dirty="0"/>
          </a:p>
        </p:txBody>
      </p:sp>
      <p:sp>
        <p:nvSpPr>
          <p:cNvPr id="10" name="QB_6_AS.69_1#3db536dd3?pid=42c3bad2f&amp;color=0,55,96&amp;vtp=1&amp;bbb=1"/>
          <p:cNvSpPr/>
          <p:nvPr/>
        </p:nvSpPr>
        <p:spPr>
          <a:xfrm>
            <a:off x="502920" y="43701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设空处修饰动词live，应用副词形式。故填independently。</a:t>
            </a:r>
            <a:endParaRPr lang="en-US" altLang="zh-CN" sz="1800" dirty="0"/>
          </a:p>
        </p:txBody>
      </p:sp>
      <p:sp>
        <p:nvSpPr>
          <p:cNvPr id="11" name="QB_6_BD.70_1#a60bf0e47?pid=42c3bad2f&amp;color=0,55,96&amp;vtp=1&amp;bbb=1"/>
          <p:cNvSpPr/>
          <p:nvPr/>
        </p:nvSpPr>
        <p:spPr>
          <a:xfrm>
            <a:off x="502920" y="47758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12" name="QB_6_AN.71_1#a60bf0e47.blank?pid=42c3bad2f&amp;color=0,55,96&amp;vpa=43&amp;vtp=1&amp;bbb=1"/>
          <p:cNvSpPr/>
          <p:nvPr/>
        </p:nvSpPr>
        <p:spPr>
          <a:xfrm>
            <a:off x="692626" y="4724463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13" name="QB_6_AS.72_1#a60bf0e47?pid=42c3bad2f&amp;color=0,55,96&amp;vtp=1&amp;bbb=1&amp;hb=1"/>
          <p:cNvSpPr/>
          <p:nvPr/>
        </p:nvSpPr>
        <p:spPr>
          <a:xfrm>
            <a:off x="502920" y="518668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分析句子结构可知，此处连接两个句子，且设空处前后为并列关系，应用并列连词and连接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。故填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1616</Words>
  <Application>Microsoft Office PowerPoint</Application>
  <PresentationFormat>宽屏</PresentationFormat>
  <Paragraphs>201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2024-10-09T03:14:57Z</dcterms:created>
  <dcterms:modified xsi:type="dcterms:W3CDTF">2024-10-09T03:33:09Z</dcterms:modified>
  <cp:category/>
  <cp:contentStatus/>
</cp:coreProperties>
</file>